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57" r:id="rId6"/>
    <p:sldId id="258" r:id="rId7"/>
    <p:sldId id="259" r:id="rId8"/>
    <p:sldId id="261" r:id="rId9"/>
    <p:sldId id="260" r:id="rId10"/>
    <p:sldId id="26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68B3DF-6FB4-45A2-808E-9B25B1FC06B6}" v="51" dt="2019-05-05T22:03:04.9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457B-CDAE-4DEB-AEC8-C82DE2312E37}" type="datetimeFigureOut">
              <a:rPr lang="en-US" smtClean="0"/>
              <a:t>5/5/2019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1430A-4AA4-45C8-AC23-CD6B61C41A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media1.wav>
</file>

<file path=ppt/media/media2.wav>
</file>

<file path=ppt/media/media3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78EA-28CE-41D8-9043-90E391E5F567}" type="datetimeFigureOut">
              <a:rPr lang="en-US" noProof="0" smtClean="0"/>
              <a:t>5/5/2019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D747-9380-41EE-9946-EC9EC0CA5D1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Freeform: Shap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noProof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0C167E-2626-40DB-AACF-D02543E29B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9700" y="1749570"/>
            <a:ext cx="9372600" cy="33588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474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noProof="0" dirty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7" r:id="rId7"/>
    <p:sldLayoutId id="2147483674" r:id="rId8"/>
    <p:sldLayoutId id="2147483665" r:id="rId9"/>
    <p:sldLayoutId id="2147483673" r:id="rId10"/>
    <p:sldLayoutId id="2147483662" r:id="rId11"/>
    <p:sldLayoutId id="2147483663" r:id="rId12"/>
    <p:sldLayoutId id="2147483664" r:id="rId13"/>
    <p:sldLayoutId id="2147483675" r:id="rId14"/>
    <p:sldLayoutId id="2147483676" r:id="rId15"/>
    <p:sldLayoutId id="2147483672" r:id="rId16"/>
    <p:sldLayoutId id="2147483667" r:id="rId17"/>
    <p:sldLayoutId id="214748366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wav"/><Relationship Id="rId7" Type="http://schemas.openxmlformats.org/officeDocument/2006/relationships/slideLayout" Target="../slideLayouts/slideLayout8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5" Type="http://schemas.microsoft.com/office/2007/relationships/media" Target="../media/media3.wav"/><Relationship Id="rId4" Type="http://schemas.openxmlformats.org/officeDocument/2006/relationships/audio" Target="../media/media2.wav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000" dirty="0"/>
              <a:t>Audio Source Separation with DNNs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2B5C5-1BC2-4714-85A2-4BD404FB7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21C65C6-535A-456D-ACE4-13013C696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2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8920F3-55A7-44B6-8AC1-38B650500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  <a:p>
            <a:r>
              <a:rPr lang="en-US" dirty="0"/>
              <a:t>Data Source</a:t>
            </a:r>
          </a:p>
          <a:p>
            <a:r>
              <a:rPr lang="en-US" dirty="0"/>
              <a:t>Preprocessing</a:t>
            </a:r>
          </a:p>
          <a:p>
            <a:r>
              <a:rPr lang="en-US" dirty="0"/>
              <a:t>Convolutional Model</a:t>
            </a:r>
          </a:p>
          <a:p>
            <a:r>
              <a:rPr lang="en-US" dirty="0"/>
              <a:t>LSTM Model</a:t>
            </a:r>
          </a:p>
          <a:p>
            <a:r>
              <a:rPr lang="en-US" dirty="0"/>
              <a:t>Combined Model</a:t>
            </a:r>
          </a:p>
          <a:p>
            <a:r>
              <a:rPr lang="en-US" dirty="0"/>
              <a:t>Conclusion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08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6ADBF-F171-42AD-9E18-042B2A14E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DCFD9A-BA00-40A8-B134-8929634CE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3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245F1C-0EBF-4952-B0A9-97E3AB23F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extract a single instrument from a mixture of multiple instruments</a:t>
            </a:r>
          </a:p>
          <a:p>
            <a:r>
              <a:rPr lang="en-US" dirty="0"/>
              <a:t>In this presentation, a violin was extracted from a mixture of</a:t>
            </a:r>
          </a:p>
          <a:p>
            <a:pPr lvl="1"/>
            <a:r>
              <a:rPr lang="en-US" dirty="0"/>
              <a:t>Violin</a:t>
            </a:r>
          </a:p>
          <a:p>
            <a:pPr lvl="1"/>
            <a:r>
              <a:rPr lang="en-US" dirty="0"/>
              <a:t>Flute</a:t>
            </a:r>
          </a:p>
          <a:p>
            <a:pPr lvl="1"/>
            <a:r>
              <a:rPr lang="en-US" dirty="0"/>
              <a:t>Mandolin</a:t>
            </a:r>
          </a:p>
          <a:p>
            <a:pPr lvl="1"/>
            <a:r>
              <a:rPr lang="en-US" dirty="0"/>
              <a:t>Guitar</a:t>
            </a:r>
          </a:p>
          <a:p>
            <a:pPr lvl="1"/>
            <a:r>
              <a:rPr lang="en-US" dirty="0"/>
              <a:t>Bass</a:t>
            </a:r>
          </a:p>
        </p:txBody>
      </p:sp>
    </p:spTree>
    <p:extLst>
      <p:ext uri="{BB962C8B-B14F-4D97-AF65-F5344CB8AC3E}">
        <p14:creationId xmlns:p14="http://schemas.microsoft.com/office/powerpoint/2010/main" val="1062166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37950-5BB2-4926-B4DC-24EBBB745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A0F377-53FC-4193-AA62-D5C090D5A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E50D64-66E5-433E-8824-62222DCBCC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Medley DB provides 122 mixtures along with isolated tracks that are annotated</a:t>
            </a:r>
          </a:p>
          <a:p>
            <a:r>
              <a:rPr lang="en-US" dirty="0"/>
              <a:t>A Python library is provided that allows for particular tracks to be loaded</a:t>
            </a:r>
          </a:p>
          <a:p>
            <a:r>
              <a:rPr lang="en-US" dirty="0"/>
              <a:t>The mixtures by the artist “Phoenix” (not the popular band) were used in this project</a:t>
            </a:r>
          </a:p>
          <a:p>
            <a:pPr lvl="1"/>
            <a:r>
              <a:rPr lang="en-US" dirty="0"/>
              <a:t>This artist was chosen because of the simplicity of the music</a:t>
            </a:r>
          </a:p>
        </p:txBody>
      </p:sp>
    </p:spTree>
    <p:extLst>
      <p:ext uri="{BB962C8B-B14F-4D97-AF65-F5344CB8AC3E}">
        <p14:creationId xmlns:p14="http://schemas.microsoft.com/office/powerpoint/2010/main" val="361079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526C5-4967-4C9F-BE04-470C382AA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63F64A-A0F5-4214-AD35-E02BBC1F5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FE1B4F-DFC0-4692-B18D-4A276C171D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Raw data is stereo audio in the WAV format</a:t>
            </a:r>
          </a:p>
          <a:p>
            <a:r>
              <a:rPr lang="en-US" dirty="0"/>
              <a:t>Stereo channels are averaged together to create a mono track</a:t>
            </a:r>
          </a:p>
          <a:p>
            <a:r>
              <a:rPr lang="en-US" dirty="0"/>
              <a:t>STFT calculation creates a frequency domain representation of the data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848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A6408F3-08B3-4BD1-9E10-90BCE298B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STFT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B5EFF4-953A-4E60-8DD8-8B6967D4A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378333E-C44F-4710-AE45-1EA2928794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Input Mixture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04B59F0-C9EA-4550-AC06-8AB769DFF4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The Output Target</a:t>
            </a:r>
          </a:p>
        </p:txBody>
      </p:sp>
      <p:pic>
        <p:nvPicPr>
          <p:cNvPr id="15" name="Content Placeholder 14" descr="A screen shot of a computer&#10;&#10;Description automatically generated">
            <a:extLst>
              <a:ext uri="{FF2B5EF4-FFF2-40B4-BE49-F238E27FC236}">
                <a16:creationId xmlns:a16="http://schemas.microsoft.com/office/drawing/2014/main" id="{8EB16DE6-7825-4CA9-8AAA-8CC4A913BB0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44501" y="2577166"/>
            <a:ext cx="5157786" cy="3540406"/>
          </a:xfrm>
          <a:solidFill>
            <a:schemeClr val="bg1"/>
          </a:solidFill>
        </p:spPr>
      </p:pic>
      <p:pic>
        <p:nvPicPr>
          <p:cNvPr id="17" name="Content Placeholder 16" descr="A flat screen television&#10;&#10;Description automatically generated">
            <a:extLst>
              <a:ext uri="{FF2B5EF4-FFF2-40B4-BE49-F238E27FC236}">
                <a16:creationId xmlns:a16="http://schemas.microsoft.com/office/drawing/2014/main" id="{A01A0361-B611-4067-B263-A31A4E3DF80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488115" y="2577167"/>
            <a:ext cx="5157785" cy="3540406"/>
          </a:xfr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38101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70AEF-556B-4677-A1A5-5B1224FD5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Model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6CEC756-FAA0-4ACA-B018-B0A1688D7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386383-6D0D-4E64-B286-991B41BC8B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Keras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1DF9C9-DC55-4662-AD3D-9F3FBC213E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E61740-6B30-455B-936F-5885413E43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model_in</a:t>
            </a:r>
            <a:r>
              <a:rPr lang="en-US" dirty="0"/>
              <a:t> = Input(shape=</a:t>
            </a:r>
            <a:r>
              <a:rPr lang="en-US" dirty="0" err="1"/>
              <a:t>mix_train.shape</a:t>
            </a:r>
            <a:r>
              <a:rPr lang="en-US" dirty="0"/>
              <a:t>[1:])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conv_1 = Conv1D(128, 32, …)(</a:t>
            </a:r>
            <a:r>
              <a:rPr lang="en-US" dirty="0" err="1"/>
              <a:t>model_in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transpose_1 = Permute((2,1))(conv_1)</a:t>
            </a:r>
          </a:p>
          <a:p>
            <a:pPr marL="0" indent="0">
              <a:buNone/>
            </a:pPr>
            <a:r>
              <a:rPr lang="en-US" dirty="0"/>
              <a:t>fc_1 = Dense(128, …)(transpose_1)</a:t>
            </a:r>
          </a:p>
          <a:p>
            <a:pPr marL="0" indent="0">
              <a:buNone/>
            </a:pPr>
            <a:r>
              <a:rPr lang="en-US" dirty="0"/>
              <a:t>transpose_2 = Permute((2,1))(fc_1)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model_out</a:t>
            </a:r>
            <a:r>
              <a:rPr lang="en-US" dirty="0"/>
              <a:t> = Dense(2)(transpose_2)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model = Model(</a:t>
            </a:r>
            <a:r>
              <a:rPr lang="en-US" dirty="0" err="1"/>
              <a:t>model_in</a:t>
            </a:r>
            <a:r>
              <a:rPr lang="en-US" dirty="0"/>
              <a:t>, </a:t>
            </a:r>
            <a:r>
              <a:rPr lang="en-US" dirty="0" err="1"/>
              <a:t>model_out</a:t>
            </a:r>
            <a:r>
              <a:rPr lang="en-US" dirty="0"/>
              <a:t>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3D4E61B-7B8E-4865-87A0-2FAB3FB23DB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/>
              <a:t>input_1 (</a:t>
            </a:r>
            <a:r>
              <a:rPr lang="en-US" dirty="0" err="1"/>
              <a:t>InputLayer</a:t>
            </a:r>
            <a:r>
              <a:rPr lang="en-US" dirty="0"/>
              <a:t>) (None, 128, 2) 0 </a:t>
            </a:r>
          </a:p>
          <a:p>
            <a:r>
              <a:rPr lang="en-US" dirty="0"/>
              <a:t>conv1d_1 (Conv1D) (None, 128, 128) 8320 </a:t>
            </a:r>
          </a:p>
          <a:p>
            <a:r>
              <a:rPr lang="en-US" dirty="0"/>
              <a:t>permute_1 (Permute) (None, 128, 128) 0 </a:t>
            </a:r>
          </a:p>
          <a:p>
            <a:r>
              <a:rPr lang="en-US" dirty="0"/>
              <a:t>dense_1 (Dense) (None, 128, 128) 16512 </a:t>
            </a:r>
          </a:p>
          <a:p>
            <a:r>
              <a:rPr lang="en-US" dirty="0"/>
              <a:t>permute_2 (Permute) (None, 128, 128) 0 </a:t>
            </a:r>
          </a:p>
          <a:p>
            <a:r>
              <a:rPr lang="en-US" dirty="0"/>
              <a:t>dense_2 (Dense) (None, 128, 2) 258 </a:t>
            </a:r>
          </a:p>
          <a:p>
            <a:r>
              <a:rPr lang="en-US" dirty="0"/>
              <a:t>Total params: 25,090 Trainable params: 25,090 Non-trainable params: 0</a:t>
            </a:r>
          </a:p>
        </p:txBody>
      </p:sp>
    </p:spTree>
    <p:extLst>
      <p:ext uri="{BB962C8B-B14F-4D97-AF65-F5344CB8AC3E}">
        <p14:creationId xmlns:p14="http://schemas.microsoft.com/office/powerpoint/2010/main" val="4276036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020AEC1-215E-4D72-87E1-C8DD1D7C4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on Test Data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1B3C79-03DC-47FB-BE39-6A6512A76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8</a:t>
            </a:fld>
            <a:endParaRPr lang="en-US" noProof="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D67DA61-F57C-4F54-B595-A7755D4FF24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0685" y="1898237"/>
            <a:ext cx="9400142" cy="3531405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1" name="original">
            <a:hlinkClick r:id="" action="ppaction://media"/>
            <a:extLst>
              <a:ext uri="{FF2B5EF4-FFF2-40B4-BE49-F238E27FC236}">
                <a16:creationId xmlns:a16="http://schemas.microsoft.com/office/drawing/2014/main" id="{084EB45B-F55A-40DA-83CE-FF49AC40A1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165969" y="5485759"/>
            <a:ext cx="487363" cy="487362"/>
          </a:xfrm>
          <a:prstGeom prst="rect">
            <a:avLst/>
          </a:prstGeom>
        </p:spPr>
      </p:pic>
      <p:pic>
        <p:nvPicPr>
          <p:cNvPr id="12" name="instrument_target">
            <a:hlinkClick r:id="" action="ppaction://media"/>
            <a:extLst>
              <a:ext uri="{FF2B5EF4-FFF2-40B4-BE49-F238E27FC236}">
                <a16:creationId xmlns:a16="http://schemas.microsoft.com/office/drawing/2014/main" id="{73DFCB69-5CE6-418C-BA6D-9AC31FBF791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096000" y="5485266"/>
            <a:ext cx="487363" cy="487362"/>
          </a:xfrm>
          <a:prstGeom prst="rect">
            <a:avLst/>
          </a:prstGeom>
        </p:spPr>
      </p:pic>
      <p:pic>
        <p:nvPicPr>
          <p:cNvPr id="13" name="instrument_prediction">
            <a:hlinkClick r:id="" action="ppaction://media"/>
            <a:extLst>
              <a:ext uri="{FF2B5EF4-FFF2-40B4-BE49-F238E27FC236}">
                <a16:creationId xmlns:a16="http://schemas.microsoft.com/office/drawing/2014/main" id="{4CF014AD-9363-439F-B02A-7D41694A27A9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151675" y="548526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737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687569_Modern blue presentation_AAS_v5" id="{C7B59113-CD15-4341-96CA-86E715D5BE98}" vid="{5A8FDAEB-3DF3-4B3C-A708-49813F8D6F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5757914-1161-4661-9696-421FD6935CDD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B26E0C9-B2AA-42E6-97B6-E1B7D9EAF12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C103400-4A22-4E35-B588-4C4D426389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blue presentation</Template>
  <TotalTime>0</TotalTime>
  <Words>344</Words>
  <Application>Microsoft Office PowerPoint</Application>
  <PresentationFormat>Widescreen</PresentationFormat>
  <Paragraphs>59</Paragraphs>
  <Slides>8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Trade Gothic LT Pro</vt:lpstr>
      <vt:lpstr>Arial</vt:lpstr>
      <vt:lpstr>Calibri</vt:lpstr>
      <vt:lpstr>Trebuchet MS</vt:lpstr>
      <vt:lpstr>Office Theme</vt:lpstr>
      <vt:lpstr>Audio Source Separation with DNNs</vt:lpstr>
      <vt:lpstr>Overview</vt:lpstr>
      <vt:lpstr>Objective</vt:lpstr>
      <vt:lpstr>Data Source</vt:lpstr>
      <vt:lpstr>Preprocessing</vt:lpstr>
      <vt:lpstr>STFT</vt:lpstr>
      <vt:lpstr>Convolutional Model</vt:lpstr>
      <vt:lpstr>Result on Test Data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2019-05-05T18:13:51Z</dcterms:created>
  <dcterms:modified xsi:type="dcterms:W3CDTF">2019-05-05T22:04:11Z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